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1"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0" Type="http://schemas.openxmlformats.org/officeDocument/2006/relationships/slide" Target="slides/slide6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s>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6157" name="Group 13">
            <a:extLst>
              <a:ext uri="{FF2B5EF4-FFF2-40B4-BE49-F238E27FC236}">
                <a16:creationId xmlns:a16="http://schemas.microsoft.com/office/drawing/2014/main" id="{E880973B-0CCF-03EC-5AB1-5E547CEB16ED}"/>
              </a:ext>
            </a:extLst>
          </p:cNvPr>
          <p:cNvGrpSpPr>
            <a:grpSpLocks/>
          </p:cNvGrpSpPr>
          <p:nvPr/>
        </p:nvGrpSpPr>
        <p:grpSpPr bwMode="auto">
          <a:xfrm>
            <a:off x="609321" y="-7004"/>
            <a:ext cx="8344180" cy="7146552"/>
            <a:chOff x="339" y="-5"/>
            <a:chExt cx="5957" cy="5102"/>
          </a:xfrm>
        </p:grpSpPr>
        <p:sp>
          <p:nvSpPr>
            <p:cNvPr id="6148" name="AutoShape 4">
              <a:extLst>
                <a:ext uri="{FF2B5EF4-FFF2-40B4-BE49-F238E27FC236}">
                  <a16:creationId xmlns:a16="http://schemas.microsoft.com/office/drawing/2014/main" id="{F61FB4AE-2696-66AA-5C37-8F1837F470CB}"/>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6156" name="Group 12">
              <a:extLst>
                <a:ext uri="{FF2B5EF4-FFF2-40B4-BE49-F238E27FC236}">
                  <a16:creationId xmlns:a16="http://schemas.microsoft.com/office/drawing/2014/main" id="{FDB55DEE-6DD6-251B-226B-A87B7A408DD6}"/>
                </a:ext>
              </a:extLst>
            </p:cNvPr>
            <p:cNvGrpSpPr>
              <a:grpSpLocks/>
            </p:cNvGrpSpPr>
            <p:nvPr/>
          </p:nvGrpSpPr>
          <p:grpSpPr bwMode="auto">
            <a:xfrm>
              <a:off x="339" y="458"/>
              <a:ext cx="972" cy="1008"/>
              <a:chOff x="339" y="458"/>
              <a:chExt cx="972" cy="1008"/>
            </a:xfrm>
          </p:grpSpPr>
          <p:sp>
            <p:nvSpPr>
              <p:cNvPr id="6149" name="AutoShape 5">
                <a:extLst>
                  <a:ext uri="{FF2B5EF4-FFF2-40B4-BE49-F238E27FC236}">
                    <a16:creationId xmlns:a16="http://schemas.microsoft.com/office/drawing/2014/main" id="{4E9A58F2-0D48-C2C7-FC1D-DAF2B0C5D0A1}"/>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6150" name="Picture 6">
                <a:extLst>
                  <a:ext uri="{FF2B5EF4-FFF2-40B4-BE49-F238E27FC236}">
                    <a16:creationId xmlns:a16="http://schemas.microsoft.com/office/drawing/2014/main" id="{5B6DFCE0-27A7-A2B4-5DA7-4AD4FF688C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Freeform 7">
                <a:extLst>
                  <a:ext uri="{FF2B5EF4-FFF2-40B4-BE49-F238E27FC236}">
                    <a16:creationId xmlns:a16="http://schemas.microsoft.com/office/drawing/2014/main" id="{8485FBF2-EC48-7B4C-36CA-942C6A0B1A8A}"/>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2" name="AutoShape 8">
                <a:extLst>
                  <a:ext uri="{FF2B5EF4-FFF2-40B4-BE49-F238E27FC236}">
                    <a16:creationId xmlns:a16="http://schemas.microsoft.com/office/drawing/2014/main" id="{9245BAE5-1659-5C16-4422-EED8F53C7922}"/>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3" name="Freeform 9">
                <a:extLst>
                  <a:ext uri="{FF2B5EF4-FFF2-40B4-BE49-F238E27FC236}">
                    <a16:creationId xmlns:a16="http://schemas.microsoft.com/office/drawing/2014/main" id="{3AC11541-5B42-B4D5-97A0-440F2C97E4F0}"/>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4" name="Freeform 10">
                <a:extLst>
                  <a:ext uri="{FF2B5EF4-FFF2-40B4-BE49-F238E27FC236}">
                    <a16:creationId xmlns:a16="http://schemas.microsoft.com/office/drawing/2014/main" id="{EC5C5361-4DCD-F36C-DB83-D80460D8ED66}"/>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5" name="Freeform 11">
                <a:extLst>
                  <a:ext uri="{FF2B5EF4-FFF2-40B4-BE49-F238E27FC236}">
                    <a16:creationId xmlns:a16="http://schemas.microsoft.com/office/drawing/2014/main" id="{8E84AA1A-D342-D555-BC89-D9ECC19778EF}"/>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6147" name="Rectangle 3">
            <a:extLst>
              <a:ext uri="{FF2B5EF4-FFF2-40B4-BE49-F238E27FC236}">
                <a16:creationId xmlns:a16="http://schemas.microsoft.com/office/drawing/2014/main" id="{EF17DAD4-3F40-D0FF-CDE2-8E6FA3B8CAB2}"/>
              </a:ext>
            </a:extLst>
          </p:cNvPr>
          <p:cNvSpPr>
            <a:spLocks noGrp="1" noChangeArrowheads="1"/>
          </p:cNvSpPr>
          <p:nvPr>
            <p:ph type="body" idx="1"/>
          </p:nvPr>
        </p:nvSpPr>
        <p:spPr>
          <a:xfrm>
            <a:off x="2074490" y="487457"/>
            <a:ext cx="6909827" cy="1640261"/>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Agent Theories</a:t>
            </a:r>
            <a:endParaRPr lang="en-US" altLang="zh-CN">
              <a:ea typeface="宋体" panose="02010600030101010101" pitchFamily="2" charset="-122"/>
            </a:endParaRPr>
          </a:p>
        </p:txBody>
      </p:sp>
      <p:sp>
        <p:nvSpPr>
          <p:cNvPr id="6158" name="Text Box 14">
            <a:extLst>
              <a:ext uri="{FF2B5EF4-FFF2-40B4-BE49-F238E27FC236}">
                <a16:creationId xmlns:a16="http://schemas.microsoft.com/office/drawing/2014/main" id="{FA43D365-D90C-083C-EF4A-F42B02C2E1E8}"/>
              </a:ext>
            </a:extLst>
          </p:cNvPr>
          <p:cNvSpPr txBox="1">
            <a:spLocks noChangeArrowheads="1"/>
          </p:cNvSpPr>
          <p:nvPr/>
        </p:nvSpPr>
        <p:spPr bwMode="auto">
          <a:xfrm>
            <a:off x="1439956" y="2208960"/>
            <a:ext cx="772085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b="1">
                <a:solidFill>
                  <a:srgbClr val="FF0000"/>
                </a:solidFill>
                <a:ea typeface="宋体" panose="02010600030101010101" pitchFamily="2" charset="-122"/>
              </a:rPr>
              <a:t>VIRUS</a:t>
            </a:r>
            <a:r>
              <a:rPr lang="en-US" altLang="zh-CN" sz="3088">
                <a:solidFill>
                  <a:srgbClr val="FFFFFF"/>
                </a:solidFill>
                <a:ea typeface="宋体" panose="02010600030101010101" pitchFamily="2" charset="-122"/>
              </a:rPr>
              <a:t> - unconventional, unusual biochemical and biopysical properties</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VIRINO</a:t>
            </a:r>
            <a:r>
              <a:rPr lang="en-US" altLang="zh-CN" sz="3088">
                <a:solidFill>
                  <a:srgbClr val="FFFFFF"/>
                </a:solidFill>
                <a:ea typeface="宋体" panose="02010600030101010101" pitchFamily="2" charset="-122"/>
              </a:rPr>
              <a:t> - host-derived protein coat coupled to a small noncoding regulatory nucleic acid</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PRION</a:t>
            </a:r>
            <a:r>
              <a:rPr lang="en-US" altLang="zh-CN" sz="3088">
                <a:solidFill>
                  <a:srgbClr val="FFFFFF"/>
                </a:solidFill>
                <a:ea typeface="宋体" panose="02010600030101010101" pitchFamily="2" charset="-122"/>
              </a:rPr>
              <a:t> - host-coded normal cellular protein becomes partially protease resistant through post tranlational conformation change</a:t>
            </a:r>
            <a:endParaRPr lang="en-US" altLang="zh-CN" sz="2118">
              <a:solidFill>
                <a:srgbClr val="FFFFFF"/>
              </a:solidFill>
              <a:ea typeface="宋体" panose="02010600030101010101" pitchFamily="2" charset="-122"/>
            </a:endParaRPr>
          </a:p>
        </p:txBody>
      </p:sp>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